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91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66" d="100"/>
          <a:sy n="66" d="100"/>
        </p:scale>
        <p:origin x="-146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4" Type="http://schemas.openxmlformats.org/officeDocument/2006/relationships/slide" Target="slides/slide3.xml"/><Relationship Id="rId10" Type="http://schemas.openxmlformats.org/officeDocument/2006/relationships/theme" Target="theme/theme1.xml"/><Relationship Id="rId5" Type="http://schemas.openxmlformats.org/officeDocument/2006/relationships/slide" Target="slides/slide4.xml"/><Relationship Id="rId7" Type="http://schemas.openxmlformats.org/officeDocument/2006/relationships/printerSettings" Target="printerSettings/printerSettings1.bin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viewProps" Target="viewProps.xml"/><Relationship Id="rId3" Type="http://schemas.openxmlformats.org/officeDocument/2006/relationships/slide" Target="slides/slide2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over-TextureFore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796303"/>
            <a:ext cx="7086600" cy="1847850"/>
          </a:xfrm>
        </p:spPr>
        <p:txBody>
          <a:bodyPr vert="horz" lIns="91440" tIns="45720" rIns="91440" bIns="45720" rtlCol="0" anchor="b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66565"/>
            <a:ext cx="7086600" cy="1752600"/>
          </a:xfrm>
        </p:spPr>
        <p:txBody>
          <a:bodyPr vert="horz" lIns="91440" tIns="45720" rIns="91440" bIns="45720" rtlCol="0" anchor="t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88423" y="6221506"/>
            <a:ext cx="2743200" cy="365125"/>
          </a:xfrm>
        </p:spPr>
        <p:txBody>
          <a:bodyPr/>
          <a:lstStyle/>
          <a:p>
            <a:fld id="{710F4C3B-12BB-4EC8-A596-2037BFBCFD5E}" type="datetime1">
              <a:rPr lang="en-US" smtClean="0"/>
              <a:pPr/>
              <a:t>6/3/2007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95400" y="6221506"/>
            <a:ext cx="2743200" cy="3651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5" y="3765177"/>
            <a:ext cx="7272338" cy="1098176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78013" y="777240"/>
            <a:ext cx="4294363" cy="2866913"/>
          </a:xfrm>
          <a:ln w="76200" cmpd="dbl">
            <a:solidFill>
              <a:schemeClr val="tx1"/>
            </a:solidFill>
            <a:miter lim="800000"/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89025" y="4867836"/>
            <a:ext cx="7272338" cy="126402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794D8-C3AC-9A40-877B-5229F5F91064}" type="datetimeFigureOut">
              <a:rPr lang="en-US" smtClean="0"/>
              <a:t>6/24/09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2745C-45C8-ED40-87B6-336AEC98F0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794D8-C3AC-9A40-877B-5229F5F91064}" type="datetimeFigureOut">
              <a:rPr lang="en-US" smtClean="0"/>
              <a:t>6/24/09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2745C-45C8-ED40-87B6-336AEC98F0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6588" y="609600"/>
            <a:ext cx="15240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89024" y="609600"/>
            <a:ext cx="5921376" cy="5516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794D8-C3AC-9A40-877B-5229F5F91064}" type="datetimeFigureOut">
              <a:rPr lang="en-US" smtClean="0"/>
              <a:t>6/24/09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2745C-45C8-ED40-87B6-336AEC98F0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794D8-C3AC-9A40-877B-5229F5F91064}" type="datetimeFigureOut">
              <a:rPr lang="en-US" smtClean="0"/>
              <a:t>6/24/09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2745C-45C8-ED40-87B6-336AEC98F0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792224"/>
            <a:ext cx="7086600" cy="1847088"/>
          </a:xfrm>
        </p:spPr>
        <p:txBody>
          <a:bodyPr vert="horz" lIns="91440" tIns="45720" rIns="91440" bIns="45720" rtlCol="0" anchor="b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5400" b="1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3666744"/>
            <a:ext cx="7086600" cy="1755648"/>
          </a:xfrm>
        </p:spPr>
        <p:txBody>
          <a:bodyPr vert="horz" lIns="91440" tIns="45720" rIns="91440" bIns="45720" rtlCol="0" anchor="t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Font typeface="Wingdings" pitchFamily="2" charset="2"/>
              <a:buNone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7FD2D-5A5F-45B1-82F9-83DDE5E26DCD}" type="datetime1">
              <a:rPr lang="en-US" smtClean="0"/>
              <a:pPr/>
              <a:t>6/3/2007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CFD7C-5133-4F31-B8DD-48811D9CC4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4" y="274637"/>
            <a:ext cx="7272339" cy="133900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89023" y="1816100"/>
            <a:ext cx="3429000" cy="43100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32363" y="1816100"/>
            <a:ext cx="3429000" cy="43100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794D8-C3AC-9A40-877B-5229F5F91064}" type="datetimeFigureOut">
              <a:rPr lang="en-US" smtClean="0"/>
              <a:t>6/24/09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2745C-45C8-ED40-87B6-336AEC98F0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4" y="274637"/>
            <a:ext cx="7272339" cy="133900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9024" y="1688679"/>
            <a:ext cx="3429000" cy="8270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89024" y="2590800"/>
            <a:ext cx="3429000" cy="35353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2363" y="1688679"/>
            <a:ext cx="3429000" cy="8270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32363" y="2590800"/>
            <a:ext cx="3429000" cy="35353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794D8-C3AC-9A40-877B-5229F5F91064}" type="datetimeFigureOut">
              <a:rPr lang="en-US" smtClean="0"/>
              <a:t>6/24/09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2745C-45C8-ED40-87B6-336AEC98F0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794D8-C3AC-9A40-877B-5229F5F91064}" type="datetimeFigureOut">
              <a:rPr lang="en-US" smtClean="0"/>
              <a:t>6/24/09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2745C-45C8-ED40-87B6-336AEC98F0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794D8-C3AC-9A40-877B-5229F5F91064}" type="datetimeFigureOut">
              <a:rPr lang="en-US" smtClean="0"/>
              <a:t>6/24/09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2745C-45C8-ED40-87B6-336AEC98F0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729" y="381000"/>
            <a:ext cx="3429000" cy="1649506"/>
          </a:xfrm>
        </p:spPr>
        <p:txBody>
          <a:bodyPr anchor="b"/>
          <a:lstStyle>
            <a:lvl1pPr algn="ctr">
              <a:lnSpc>
                <a:spcPct val="1000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30588" y="381000"/>
            <a:ext cx="3429000" cy="57451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84729" y="2057401"/>
            <a:ext cx="3429000" cy="36576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794D8-C3AC-9A40-877B-5229F5F91064}" type="datetimeFigureOut">
              <a:rPr lang="en-US" smtClean="0"/>
              <a:t>6/24/09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2745C-45C8-ED40-87B6-336AEC98F0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2363" y="739588"/>
            <a:ext cx="3429000" cy="1290380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88136" y="779929"/>
            <a:ext cx="3429000" cy="4935071"/>
          </a:xfrm>
          <a:ln w="76200" cmpd="dbl">
            <a:solidFill>
              <a:schemeClr val="tx1"/>
            </a:solidFill>
            <a:miter lim="800000"/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32363" y="2057400"/>
            <a:ext cx="3429000" cy="3657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794D8-C3AC-9A40-877B-5229F5F91064}" type="datetimeFigureOut">
              <a:rPr lang="en-US" smtClean="0"/>
              <a:t>6/24/09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2745C-45C8-ED40-87B6-336AEC98F0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89024" y="274637"/>
            <a:ext cx="7272339" cy="13390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9024" y="1801906"/>
            <a:ext cx="7272339" cy="43242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02187" y="6356350"/>
            <a:ext cx="24294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A9794D8-C3AC-9A40-877B-5229F5F91064}" type="datetimeFigureOut">
              <a:rPr lang="en-US" smtClean="0"/>
              <a:t>6/24/09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20393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0D2745C-45C8-ED40-87B6-336AEC98F0D3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2" r:id="rId1"/>
    <p:sldLayoutId id="2147483793" r:id="rId2"/>
    <p:sldLayoutId id="2147483794" r:id="rId3"/>
    <p:sldLayoutId id="2147483795" r:id="rId4"/>
    <p:sldLayoutId id="2147483796" r:id="rId5"/>
    <p:sldLayoutId id="2147483797" r:id="rId6"/>
    <p:sldLayoutId id="2147483798" r:id="rId7"/>
    <p:sldLayoutId id="2147483799" r:id="rId8"/>
    <p:sldLayoutId id="2147483800" r:id="rId9"/>
    <p:sldLayoutId id="2147483801" r:id="rId10"/>
    <p:sldLayoutId id="2147483802" r:id="rId11"/>
    <p:sldLayoutId id="2147483803" r:id="rId12"/>
  </p:sldLayoutIdLst>
  <p:txStyles>
    <p:titleStyle>
      <a:lvl1pPr algn="ctr" defTabSz="914400" rtl="0" eaLnBrk="1" latinLnBrk="0" hangingPunct="1">
        <a:lnSpc>
          <a:spcPts val="5200"/>
        </a:lnSpc>
        <a:spcBef>
          <a:spcPct val="0"/>
        </a:spcBef>
        <a:buNone/>
        <a:defRPr sz="4800" b="1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" pitchFamily="2" charset="2"/>
        <a:buChar char="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" pitchFamily="2" charset="2"/>
        <a:buChar char="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" pitchFamily="2" charset="2"/>
        <a:buChar char="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" pitchFamily="2" charset="2"/>
        <a:buChar char="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" pitchFamily="2" charset="2"/>
        <a:buChar char="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BioEYES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 Ultimate Biology Lab Experience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BioEYES</a:t>
            </a:r>
            <a:r>
              <a:rPr lang="en-US" dirty="0" smtClean="0"/>
              <a:t>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47838"/>
            <a:ext cx="7313613" cy="4652962"/>
          </a:xfrm>
        </p:spPr>
        <p:txBody>
          <a:bodyPr>
            <a:normAutofit lnSpcReduction="10000"/>
          </a:bodyPr>
          <a:lstStyle/>
          <a:p>
            <a:r>
              <a:rPr lang="en-US" sz="2595" dirty="0" smtClean="0"/>
              <a:t>Excellent hands-on experience for learning numerous concepts central to all science, including:</a:t>
            </a:r>
          </a:p>
          <a:p>
            <a:pPr marL="806450" lvl="1" indent="-457200">
              <a:buFont typeface="+mj-lt"/>
              <a:buAutoNum type="arabicPeriod"/>
            </a:pPr>
            <a:r>
              <a:rPr lang="en-US" sz="2162" dirty="0" smtClean="0"/>
              <a:t>The experimental  process</a:t>
            </a:r>
          </a:p>
          <a:p>
            <a:pPr marL="806450" lvl="1" indent="-457200">
              <a:buFont typeface="+mj-lt"/>
              <a:buAutoNum type="arabicPeriod"/>
            </a:pPr>
            <a:r>
              <a:rPr lang="en-US" sz="2162" dirty="0" smtClean="0"/>
              <a:t>Importance of good note-taking/observational skills</a:t>
            </a:r>
          </a:p>
          <a:p>
            <a:pPr marL="806450" lvl="1" indent="-457200">
              <a:buFont typeface="+mj-lt"/>
              <a:buAutoNum type="arabicPeriod"/>
            </a:pPr>
            <a:r>
              <a:rPr lang="en-US" sz="2162" dirty="0" smtClean="0"/>
              <a:t>Importance of scientific research/cooperation</a:t>
            </a:r>
          </a:p>
          <a:p>
            <a:pPr marL="806450" lvl="1" indent="-457200">
              <a:buFont typeface="+mj-lt"/>
              <a:buAutoNum type="arabicPeriod"/>
            </a:pPr>
            <a:endParaRPr lang="en-US" dirty="0" smtClean="0"/>
          </a:p>
          <a:p>
            <a:pPr marL="346075" lvl="1" indent="-346075"/>
            <a:r>
              <a:rPr lang="en-US" sz="2400" dirty="0" smtClean="0"/>
              <a:t>With physical/visual reinforcement, students learn several key biological concepts including:</a:t>
            </a:r>
          </a:p>
          <a:p>
            <a:pPr marL="806450" lvl="2" indent="-457200">
              <a:buFont typeface="+mj-lt"/>
              <a:buAutoNum type="arabicPeriod"/>
            </a:pPr>
            <a:r>
              <a:rPr lang="en-US" sz="2162" dirty="0" smtClean="0"/>
              <a:t>External fertilization</a:t>
            </a:r>
          </a:p>
          <a:p>
            <a:pPr marL="806450" lvl="2" indent="-457200">
              <a:buFont typeface="+mj-lt"/>
              <a:buAutoNum type="arabicPeriod"/>
            </a:pPr>
            <a:r>
              <a:rPr lang="en-US" sz="2162" dirty="0" smtClean="0"/>
              <a:t>Embryological development</a:t>
            </a:r>
          </a:p>
          <a:p>
            <a:pPr marL="806450" lvl="2" indent="-457200">
              <a:buFont typeface="+mj-lt"/>
              <a:buAutoNum type="arabicPeriod"/>
            </a:pPr>
            <a:r>
              <a:rPr lang="en-US" sz="2162" dirty="0" err="1" smtClean="0"/>
              <a:t>Mendelian</a:t>
            </a:r>
            <a:r>
              <a:rPr lang="en-US" sz="2162" dirty="0" smtClean="0"/>
              <a:t> genetics</a:t>
            </a:r>
          </a:p>
          <a:p>
            <a:pPr marL="806450" lvl="1" indent="-457200">
              <a:buFont typeface="+mj-lt"/>
              <a:buAutoNum type="arabicPeriod"/>
            </a:pPr>
            <a:endParaRPr lang="en-US" dirty="0" smtClean="0"/>
          </a:p>
          <a:p>
            <a:pPr marL="346075" lvl="1" indent="-346075"/>
            <a:endParaRPr lang="en-US" dirty="0" smtClean="0"/>
          </a:p>
          <a:p>
            <a:pPr marL="806450" lvl="1" indent="-457200">
              <a:buFont typeface="+mj-lt"/>
              <a:buAutoNum type="arabicPeriod"/>
            </a:pPr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1"/>
            <a:ext cx="7772400" cy="1264024"/>
          </a:xfrm>
        </p:spPr>
        <p:txBody>
          <a:bodyPr/>
          <a:lstStyle/>
          <a:p>
            <a:r>
              <a:rPr lang="en-US" dirty="0" smtClean="0"/>
              <a:t>The Modern Biology Lab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was wonderful to be back in a laboratory</a:t>
            </a:r>
          </a:p>
          <a:p>
            <a:r>
              <a:rPr lang="en-US" dirty="0" smtClean="0"/>
              <a:t>Being paired up with Shirley Cox was FUN</a:t>
            </a:r>
            <a:r>
              <a:rPr lang="en-US" smtClean="0"/>
              <a:t>! </a:t>
            </a:r>
          </a:p>
          <a:p>
            <a:r>
              <a:rPr lang="en-US" dirty="0" smtClean="0"/>
              <a:t>Good exposure to recent advances in techniques/technologies that are used in today’s labs</a:t>
            </a:r>
          </a:p>
          <a:p>
            <a:r>
              <a:rPr lang="en-US" dirty="0" smtClean="0"/>
              <a:t>Provided ideas for potential lab exercises to utilize in the classroom in order to teach/reinforce concepts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Pedagogy of </a:t>
            </a:r>
            <a:r>
              <a:rPr lang="en-US" dirty="0" err="1" smtClean="0"/>
              <a:t>BioEYES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Inquiry-based, hands-on activities in the classroom undoubtedly enhances understanding/retention of difficult concepts</a:t>
            </a:r>
          </a:p>
          <a:p>
            <a:r>
              <a:rPr lang="en-US" dirty="0" smtClean="0"/>
              <a:t>Ease of activity combined with “wow” factor will likely inspire students of all capabilities to pursue careers in science and/or medicine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Tours of Facility/Labs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Increased awareness of research at the University of Notre Dame (increased significantly over the years, especially the availability of projects for HS/college students)</a:t>
            </a:r>
          </a:p>
          <a:p>
            <a:r>
              <a:rPr lang="en-US" dirty="0" smtClean="0"/>
              <a:t>Reminded me how much fun doing research is!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adition">
  <a:themeElements>
    <a:clrScheme name="Tradition">
      <a:dk1>
        <a:srgbClr val="FFFFFF"/>
      </a:dk1>
      <a:lt1>
        <a:srgbClr val="000000"/>
      </a:lt1>
      <a:dk2>
        <a:srgbClr val="D28E11"/>
      </a:dk2>
      <a:lt2>
        <a:srgbClr val="F2E2AB"/>
      </a:lt2>
      <a:accent1>
        <a:srgbClr val="6B4A0B"/>
      </a:accent1>
      <a:accent2>
        <a:srgbClr val="790A14"/>
      </a:accent2>
      <a:accent3>
        <a:srgbClr val="908342"/>
      </a:accent3>
      <a:accent4>
        <a:srgbClr val="423E5C"/>
      </a:accent4>
      <a:accent5>
        <a:srgbClr val="641345"/>
      </a:accent5>
      <a:accent6>
        <a:srgbClr val="748A2F"/>
      </a:accent6>
      <a:hlink>
        <a:srgbClr val="DD7E0E"/>
      </a:hlink>
      <a:folHlink>
        <a:srgbClr val="7F6F6F"/>
      </a:folHlink>
    </a:clrScheme>
    <a:fontScheme name="Tradition">
      <a:majorFont>
        <a:latin typeface="Candara"/>
        <a:ea typeface=""/>
        <a:cs typeface=""/>
        <a:font script="Jpan" typeface="メイリオ"/>
      </a:majorFont>
      <a:minorFont>
        <a:latin typeface="Candara"/>
        <a:ea typeface=""/>
        <a:cs typeface=""/>
        <a:font script="Jpan" typeface="メイリオ"/>
      </a:minorFont>
    </a:fontScheme>
    <a:fmtScheme name="Tradition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50000"/>
              </a:schemeClr>
              <a:schemeClr val="phClr">
                <a:tint val="90000"/>
                <a:satMod val="30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10000"/>
                <a:satMod val="150000"/>
              </a:schemeClr>
              <a:schemeClr val="phClr">
                <a:tint val="90000"/>
                <a:satMod val="300000"/>
              </a:schemeClr>
            </a:duotone>
          </a:blip>
          <a:stretch/>
        </a:blipFill>
      </a:fillStyleLst>
      <a:lnStyleLst>
        <a:ln w="1587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38100" cap="flat" cmpd="sng" algn="ctr">
          <a:solidFill>
            <a:schemeClr val="phClr">
              <a:shade val="90000"/>
            </a:schemeClr>
          </a:solidFill>
          <a:prstDash val="solid"/>
          <a:miter/>
        </a:ln>
        <a:ln w="76200" cap="flat" cmpd="dbl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>
            <a:innerShdw blurRad="127000">
              <a:srgbClr val="FFFFFF">
                <a:alpha val="35000"/>
              </a:srgbClr>
            </a:innerShdw>
          </a:effectLst>
          <a:scene3d>
            <a:camera prst="orthographicFront">
              <a:rot lat="0" lon="0" rev="0"/>
            </a:camera>
            <a:lightRig rig="chilly" dir="tl">
              <a:rot lat="0" lon="0" rev="5400000"/>
            </a:lightRig>
          </a:scene3d>
          <a:sp3d prstMaterial="softEdge">
            <a:bevelT w="0" h="0"/>
          </a:sp3d>
        </a:effectStyle>
        <a:effectStyle>
          <a:effectLst>
            <a:outerShdw blurRad="63500" dist="25400" dir="5400000" algn="br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3600000"/>
            </a:lightRig>
          </a:scene3d>
          <a:sp3d>
            <a:bevelT w="889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hade val="10000"/>
                <a:satMod val="175000"/>
              </a:schemeClr>
              <a:schemeClr val="phClr">
                <a:satMod val="3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Tradition.thmx</Template>
  <TotalTime>99</TotalTime>
  <Words>207</Words>
  <Application>Microsoft Macintosh PowerPoint</Application>
  <PresentationFormat>On-screen Show (4:3)</PresentationFormat>
  <Paragraphs>24</Paragraphs>
  <Slides>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Tradition</vt:lpstr>
      <vt:lpstr>BioEYES</vt:lpstr>
      <vt:lpstr>The BioEYES Activity</vt:lpstr>
      <vt:lpstr>The Modern Biology Lab</vt:lpstr>
      <vt:lpstr>Pedagogy of BioEYES</vt:lpstr>
      <vt:lpstr>Tours of Facility/Labs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BioEYES</dc:title>
  <dc:creator>Karen DelleDonne</dc:creator>
  <cp:lastModifiedBy>Karen DelleDonne</cp:lastModifiedBy>
  <cp:revision>8</cp:revision>
  <dcterms:created xsi:type="dcterms:W3CDTF">2009-06-25T00:50:20Z</dcterms:created>
  <dcterms:modified xsi:type="dcterms:W3CDTF">2009-06-25T02:30:00Z</dcterms:modified>
</cp:coreProperties>
</file>